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Fira Sans Medium"/>
      <p:regular r:id="rId20"/>
      <p:bold r:id="rId21"/>
      <p:italic r:id="rId22"/>
      <p:boldItalic r:id="rId23"/>
    </p:embeddedFont>
    <p:embeddedFont>
      <p:font typeface="Fira Sans ExtraBold"/>
      <p:bold r:id="rId24"/>
      <p:boldItalic r:id="rId25"/>
    </p:embeddedFont>
    <p:embeddedFont>
      <p:font typeface="Fira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Medium-regular.fntdata"/><Relationship Id="rId22" Type="http://schemas.openxmlformats.org/officeDocument/2006/relationships/font" Target="fonts/FiraSansMedium-italic.fntdata"/><Relationship Id="rId21" Type="http://schemas.openxmlformats.org/officeDocument/2006/relationships/font" Target="fonts/FiraSansMedium-bold.fntdata"/><Relationship Id="rId24" Type="http://schemas.openxmlformats.org/officeDocument/2006/relationships/font" Target="fonts/FiraSansExtraBold-bold.fntdata"/><Relationship Id="rId23" Type="http://schemas.openxmlformats.org/officeDocument/2006/relationships/font" Target="fonts/FiraSans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-regular.fntdata"/><Relationship Id="rId25" Type="http://schemas.openxmlformats.org/officeDocument/2006/relationships/font" Target="fonts/FiraSansExtraBold-boldItalic.fntdata"/><Relationship Id="rId28" Type="http://schemas.openxmlformats.org/officeDocument/2006/relationships/font" Target="fonts/FiraSans-italic.fntdata"/><Relationship Id="rId27" Type="http://schemas.openxmlformats.org/officeDocument/2006/relationships/font" Target="fonts/Fira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94dc8033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94dc803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f3b431e010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f3b431e010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f3b431e010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f3b431e010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f3b431e010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f3b431e010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f3b431e010_0_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f3b431e010_0_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3b431e010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f3b431e010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827e4e85b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e827e4e85b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3b431e01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f3b431e01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3b431e01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3b431e01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3b431e010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3b431e010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f3b431e010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f3b431e010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f3b431e010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f3b431e010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f3b431e010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f3b431e010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3b431e010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3b431e010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" name="Google Shape;14;p2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1" name="Google Shape;51;p2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52" name="Google Shape;52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53" name="Google Shape;5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" name="Google Shape;61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" name="Google Shape;70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" name="Google Shape;79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80" name="Google Shape;80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8" name="Google Shape;88;p2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3000"/>
              <a:buFont typeface="Fira Sans ExtraBold"/>
              <a:buNone/>
              <a:defRPr sz="3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xx</a:t>
            </a: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 de xxxx de xxxx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" name="Google Shape;9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CUSTOM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0" name="Google Shape;100;p3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s pequenas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7" name="Google Shape;107;p4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 grande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15" name="Google Shape;115;p5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código">
  <p:cSld name="CUSTOM_2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3" name="Google Shape;123;p6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>
            <p:ph idx="2" type="body"/>
          </p:nvPr>
        </p:nvSpPr>
        <p:spPr>
          <a:xfrm>
            <a:off x="0" y="900000"/>
            <a:ext cx="45366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6" name="Google Shape;126;p6"/>
          <p:cNvSpPr txBox="1"/>
          <p:nvPr>
            <p:ph idx="3" type="body"/>
          </p:nvPr>
        </p:nvSpPr>
        <p:spPr>
          <a:xfrm>
            <a:off x="4536600" y="900000"/>
            <a:ext cx="4607400" cy="42444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"/>
              <a:buChar char="●"/>
              <a:defRPr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">
  <p:cSld name="CUSTOM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 1">
  <p:cSld name="CUSTOM_1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mailto:1036226998@edu.udesc.br" TargetMode="External"/><Relationship Id="rId4" Type="http://schemas.openxmlformats.org/officeDocument/2006/relationships/hyperlink" Target="mailto:kalyl.henings@projetoresgate.org.br" TargetMode="External"/><Relationship Id="rId5" Type="http://schemas.openxmlformats.org/officeDocument/2006/relationships/hyperlink" Target="mailto:luciano.abreu@projetoresgate.org.br" TargetMode="External"/><Relationship Id="rId6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Relationship Id="rId4" Type="http://schemas.openxmlformats.org/officeDocument/2006/relationships/image" Target="../media/image9.png"/><Relationship Id="rId5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9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" name="Google Shape;137;p9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38" name="Google Shape;138;p9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39" name="Google Shape;139;p9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40" name="Google Shape;140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8" name="Google Shape;148;p9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49" name="Google Shape;149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" name="Google Shape;152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7" name="Google Shape;157;p9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58" name="Google Shape;158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6" name="Google Shape;166;p9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7" name="Google Shape;167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5" name="Google Shape;175;p9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76" name="Google Shape;176;p9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77" name="Google Shape;177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5" name="Google Shape;185;p9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86" name="Google Shape;186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" name="Google Shape;194;p9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5" name="Google Shape;195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3" name="Google Shape;203;p9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04" name="Google Shape;204;p9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9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9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9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9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9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9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9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2" name="Google Shape;212;p9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9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9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Aula 01</a:t>
            </a:r>
            <a:endParaRPr b="1" sz="30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8" name="Google Shape;218;p9"/>
          <p:cNvSpPr txBox="1"/>
          <p:nvPr/>
        </p:nvSpPr>
        <p:spPr>
          <a:xfrm>
            <a:off x="2148450" y="2003213"/>
            <a:ext cx="484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Apresentação</a:t>
            </a:r>
            <a:endParaRPr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18 de Março de 2022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8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8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vamos ver</a:t>
            </a:r>
            <a:endParaRPr/>
          </a:p>
        </p:txBody>
      </p:sp>
      <p:sp>
        <p:nvSpPr>
          <p:cNvPr id="292" name="Google Shape;292;p18"/>
          <p:cNvSpPr txBox="1"/>
          <p:nvPr>
            <p:ph idx="2" type="body"/>
          </p:nvPr>
        </p:nvSpPr>
        <p:spPr>
          <a:xfrm>
            <a:off x="0" y="900000"/>
            <a:ext cx="44148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93" name="Google Shape;293;p18"/>
          <p:cNvPicPr preferRelativeResize="0"/>
          <p:nvPr/>
        </p:nvPicPr>
        <p:blipFill rotWithShape="1">
          <a:blip r:embed="rId3">
            <a:alphaModFix/>
          </a:blip>
          <a:srcRect b="10948" l="0" r="0" t="12540"/>
          <a:stretch/>
        </p:blipFill>
        <p:spPr>
          <a:xfrm>
            <a:off x="0" y="900000"/>
            <a:ext cx="9143998" cy="4664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9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9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vamos ver</a:t>
            </a:r>
            <a:endParaRPr/>
          </a:p>
        </p:txBody>
      </p:sp>
      <p:sp>
        <p:nvSpPr>
          <p:cNvPr id="300" name="Google Shape;300;p19"/>
          <p:cNvSpPr txBox="1"/>
          <p:nvPr>
            <p:ph idx="2" type="body"/>
          </p:nvPr>
        </p:nvSpPr>
        <p:spPr>
          <a:xfrm>
            <a:off x="0" y="900000"/>
            <a:ext cx="44148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301" name="Google Shape;301;p19"/>
          <p:cNvPicPr preferRelativeResize="0"/>
          <p:nvPr/>
        </p:nvPicPr>
        <p:blipFill rotWithShape="1">
          <a:blip r:embed="rId3">
            <a:alphaModFix/>
          </a:blip>
          <a:srcRect b="19814" l="0" r="0" t="12814"/>
          <a:stretch/>
        </p:blipFill>
        <p:spPr>
          <a:xfrm>
            <a:off x="-71115" y="936850"/>
            <a:ext cx="9286229" cy="4170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0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0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Agora é a vez de vocês!</a:t>
            </a:r>
            <a:endParaRPr/>
          </a:p>
        </p:txBody>
      </p:sp>
      <p:sp>
        <p:nvSpPr>
          <p:cNvPr id="308" name="Google Shape;308;p20"/>
          <p:cNvSpPr txBox="1"/>
          <p:nvPr>
            <p:ph idx="2" type="body"/>
          </p:nvPr>
        </p:nvSpPr>
        <p:spPr>
          <a:xfrm>
            <a:off x="0" y="900000"/>
            <a:ext cx="44148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A gente também quer conhecer vocês!</a:t>
            </a:r>
            <a:endParaRPr sz="1400"/>
          </a:p>
          <a:p>
            <a:pPr indent="457200" lvl="0" marL="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Vamo lá, abram os microfones e as câmeras (se quiserem, mas seria legal pelo menos o microfone) e apresentem-se para a gente!</a:t>
            </a:r>
            <a:endParaRPr sz="1400"/>
          </a:p>
        </p:txBody>
      </p:sp>
      <p:pic>
        <p:nvPicPr>
          <p:cNvPr id="309" name="Google Shape;3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4796" y="900000"/>
            <a:ext cx="5053804" cy="424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"/>
          <p:cNvSpPr txBox="1"/>
          <p:nvPr>
            <p:ph idx="1" type="subTitle"/>
          </p:nvPr>
        </p:nvSpPr>
        <p:spPr>
          <a:xfrm>
            <a:off x="360000" y="4311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Email para contato com os professores</a:t>
            </a:r>
            <a:endParaRPr/>
          </a:p>
        </p:txBody>
      </p:sp>
      <p:sp>
        <p:nvSpPr>
          <p:cNvPr id="315" name="Google Shape;315;p21"/>
          <p:cNvSpPr txBox="1"/>
          <p:nvPr>
            <p:ph type="title"/>
          </p:nvPr>
        </p:nvSpPr>
        <p:spPr>
          <a:xfrm>
            <a:off x="360000" y="1431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dúvida?</a:t>
            </a:r>
            <a:endParaRPr/>
          </a:p>
        </p:txBody>
      </p:sp>
      <p:sp>
        <p:nvSpPr>
          <p:cNvPr id="316" name="Google Shape;316;p21"/>
          <p:cNvSpPr txBox="1"/>
          <p:nvPr>
            <p:ph idx="2" type="body"/>
          </p:nvPr>
        </p:nvSpPr>
        <p:spPr>
          <a:xfrm>
            <a:off x="0" y="8991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Filipe Cattoni Elias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 u="sng">
                <a:solidFill>
                  <a:schemeClr val="hlink"/>
                </a:solidFill>
                <a:hlinkClick r:id="rId3"/>
              </a:rPr>
              <a:t>1036226998@edu.udesc.br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Kalyl Henings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 u="sng">
                <a:solidFill>
                  <a:schemeClr val="hlink"/>
                </a:solidFill>
                <a:hlinkClick r:id="rId4"/>
              </a:rPr>
              <a:t>kalyl.henings@projetoresgate.org.br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Luciano Waynd de Abreu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 u="sng">
                <a:solidFill>
                  <a:schemeClr val="hlink"/>
                </a:solidFill>
                <a:hlinkClick r:id="rId5"/>
              </a:rPr>
              <a:t>luciano.abreu@projetoresgate.org.br</a:t>
            </a:r>
            <a:endParaRPr sz="1400"/>
          </a:p>
        </p:txBody>
      </p:sp>
      <p:pic>
        <p:nvPicPr>
          <p:cNvPr id="317" name="Google Shape;31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98900" y="1348125"/>
            <a:ext cx="3185375" cy="33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2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2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" name="Google Shape;324;p22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325" name="Google Shape;325;p22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326" name="Google Shape;326;p2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27" name="Google Shape;327;p2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2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2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2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2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2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2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2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5" name="Google Shape;335;p2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36" name="Google Shape;336;p2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2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2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2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2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2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2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2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4" name="Google Shape;344;p2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45" name="Google Shape;345;p2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2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2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2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2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2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2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2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3" name="Google Shape;353;p2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54" name="Google Shape;354;p2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2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2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2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2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2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2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2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62" name="Google Shape;362;p22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363" name="Google Shape;363;p2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64" name="Google Shape;364;p2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2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2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2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2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2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2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2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2" name="Google Shape;372;p2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73" name="Google Shape;373;p2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2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2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2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2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2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2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2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1" name="Google Shape;381;p2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82" name="Google Shape;382;p2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2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2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2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2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0" name="Google Shape;390;p2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91" name="Google Shape;391;p2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2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2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2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2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2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2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2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399" name="Google Shape;399;p22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0" name="Google Shape;4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22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2" name="Google Shape;4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22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Aula 01</a:t>
            </a:r>
            <a:endParaRPr b="1" sz="30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5" name="Google Shape;405;p22"/>
          <p:cNvSpPr txBox="1"/>
          <p:nvPr/>
        </p:nvSpPr>
        <p:spPr>
          <a:xfrm>
            <a:off x="2148450" y="2003213"/>
            <a:ext cx="484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Muito Obrigado!</a:t>
            </a:r>
            <a:endParaRPr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06" name="Google Shape;406;p22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18 de Março de 2022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0"/>
          <p:cNvSpPr txBox="1"/>
          <p:nvPr>
            <p:ph idx="1" type="subTitle"/>
          </p:nvPr>
        </p:nvSpPr>
        <p:spPr>
          <a:xfrm>
            <a:off x="360000" y="4311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0"/>
          <p:cNvSpPr txBox="1"/>
          <p:nvPr>
            <p:ph type="title"/>
          </p:nvPr>
        </p:nvSpPr>
        <p:spPr>
          <a:xfrm>
            <a:off x="360000" y="1431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Quem somos</a:t>
            </a:r>
            <a:endParaRPr/>
          </a:p>
        </p:txBody>
      </p:sp>
      <p:sp>
        <p:nvSpPr>
          <p:cNvPr id="226" name="Google Shape;226;p10"/>
          <p:cNvSpPr txBox="1"/>
          <p:nvPr>
            <p:ph idx="2" type="body"/>
          </p:nvPr>
        </p:nvSpPr>
        <p:spPr>
          <a:xfrm>
            <a:off x="0" y="899100"/>
            <a:ext cx="46074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O colmeia é um grupo de extensão da UDESC. Nós trabalhamos com o tema de hardware e software livre, damos aulas, palestras, minicursos e também fazemos alguns outros projetos</a:t>
            </a:r>
            <a:endParaRPr sz="1400"/>
          </a:p>
        </p:txBody>
      </p:sp>
      <p:pic>
        <p:nvPicPr>
          <p:cNvPr id="227" name="Google Shape;22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8900" y="1348125"/>
            <a:ext cx="3185375" cy="33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1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1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Os bolsistas e voluntários</a:t>
            </a:r>
            <a:endParaRPr/>
          </a:p>
        </p:txBody>
      </p:sp>
      <p:sp>
        <p:nvSpPr>
          <p:cNvPr id="234" name="Google Shape;234;p11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11"/>
          <p:cNvPicPr preferRelativeResize="0"/>
          <p:nvPr/>
        </p:nvPicPr>
        <p:blipFill rotWithShape="1">
          <a:blip r:embed="rId3">
            <a:alphaModFix/>
          </a:blip>
          <a:srcRect b="0" l="0" r="0" t="17478"/>
          <a:stretch/>
        </p:blipFill>
        <p:spPr>
          <a:xfrm>
            <a:off x="-2225" y="900000"/>
            <a:ext cx="9148451" cy="424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2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Os professores</a:t>
            </a:r>
            <a:endParaRPr/>
          </a:p>
        </p:txBody>
      </p:sp>
      <p:sp>
        <p:nvSpPr>
          <p:cNvPr id="242" name="Google Shape;242;p12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12"/>
          <p:cNvPicPr preferRelativeResize="0"/>
          <p:nvPr/>
        </p:nvPicPr>
        <p:blipFill rotWithShape="1">
          <a:blip r:embed="rId3">
            <a:alphaModFix/>
          </a:blip>
          <a:srcRect b="0" l="0" r="48062" t="0"/>
          <a:stretch/>
        </p:blipFill>
        <p:spPr>
          <a:xfrm>
            <a:off x="0" y="900000"/>
            <a:ext cx="2983690" cy="4308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2"/>
          <p:cNvPicPr preferRelativeResize="0"/>
          <p:nvPr/>
        </p:nvPicPr>
        <p:blipFill rotWithShape="1">
          <a:blip r:embed="rId4">
            <a:alphaModFix/>
          </a:blip>
          <a:srcRect b="0" l="0" r="28820" t="0"/>
          <a:stretch/>
        </p:blipFill>
        <p:spPr>
          <a:xfrm>
            <a:off x="2828175" y="900000"/>
            <a:ext cx="3084275" cy="434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5327762" y="1445187"/>
            <a:ext cx="4361426" cy="327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Site do grupo</a:t>
            </a:r>
            <a:endParaRPr/>
          </a:p>
        </p:txBody>
      </p:sp>
      <p:sp>
        <p:nvSpPr>
          <p:cNvPr id="251" name="Google Shape;251;p1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Alguns projetos</a:t>
            </a:r>
            <a:endParaRPr/>
          </a:p>
        </p:txBody>
      </p:sp>
      <p:sp>
        <p:nvSpPr>
          <p:cNvPr id="252" name="Google Shape;252;p13"/>
          <p:cNvSpPr txBox="1"/>
          <p:nvPr>
            <p:ph idx="2" type="body"/>
          </p:nvPr>
        </p:nvSpPr>
        <p:spPr>
          <a:xfrm>
            <a:off x="0" y="900000"/>
            <a:ext cx="44148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O site foi feito usando Ruby on Rails, Docker e PostgreSQL</a:t>
            </a:r>
            <a:endParaRPr sz="1400"/>
          </a:p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Mesma tecnologia usada no site de vacinação de Joinville (agenda-saúde)</a:t>
            </a:r>
            <a:endParaRPr sz="1400"/>
          </a:p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Ninguém tinha conhecimento sobre as tecnologia que usamos, fomos fazendo e aprendendo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http://colmeiaudesc.herokuapp.com</a:t>
            </a:r>
            <a:endParaRPr sz="1400"/>
          </a:p>
        </p:txBody>
      </p:sp>
      <p:pic>
        <p:nvPicPr>
          <p:cNvPr id="253" name="Google Shape;253;p13"/>
          <p:cNvPicPr preferRelativeResize="0"/>
          <p:nvPr/>
        </p:nvPicPr>
        <p:blipFill rotWithShape="1">
          <a:blip r:embed="rId3">
            <a:alphaModFix/>
          </a:blip>
          <a:srcRect b="-867" l="5193" r="36582" t="0"/>
          <a:stretch/>
        </p:blipFill>
        <p:spPr>
          <a:xfrm>
            <a:off x="4414800" y="900000"/>
            <a:ext cx="4729198" cy="42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Aulas para o Projeto Resgate</a:t>
            </a:r>
            <a:endParaRPr/>
          </a:p>
        </p:txBody>
      </p:sp>
      <p:sp>
        <p:nvSpPr>
          <p:cNvPr id="259" name="Google Shape;259;p1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Alguns projetos</a:t>
            </a:r>
            <a:endParaRPr/>
          </a:p>
        </p:txBody>
      </p:sp>
      <p:sp>
        <p:nvSpPr>
          <p:cNvPr id="260" name="Google Shape;260;p14"/>
          <p:cNvSpPr txBox="1"/>
          <p:nvPr>
            <p:ph idx="2" type="body"/>
          </p:nvPr>
        </p:nvSpPr>
        <p:spPr>
          <a:xfrm>
            <a:off x="0" y="900000"/>
            <a:ext cx="44148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Desde 2021 o grupo está trabalhando com o Projeto Resgate, ministrando esse curso que vocês estão fazendo e um segundo curso de eletrônica básica.</a:t>
            </a:r>
            <a:endParaRPr/>
          </a:p>
        </p:txBody>
      </p:sp>
      <p:pic>
        <p:nvPicPr>
          <p:cNvPr id="261" name="Google Shape;2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0126" y="1299317"/>
            <a:ext cx="2668425" cy="353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Canal do YouTube</a:t>
            </a:r>
            <a:endParaRPr/>
          </a:p>
        </p:txBody>
      </p:sp>
      <p:sp>
        <p:nvSpPr>
          <p:cNvPr id="267" name="Google Shape;267;p1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rPr lang="pt-BR"/>
              <a:t>Alguns projetos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5"/>
          <p:cNvSpPr txBox="1"/>
          <p:nvPr>
            <p:ph idx="2" type="body"/>
          </p:nvPr>
        </p:nvSpPr>
        <p:spPr>
          <a:xfrm>
            <a:off x="0" y="900000"/>
            <a:ext cx="44148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No início da pandemia, para não ficarmos parados, decidimos adaptar nossos minicursos e palestras para o YouTube, além de publicar outros vídeos com curiosidades, explicações sobre tecnologias Open Source e uma série fazendo “Hello World” em algumas linguagens de programação, como C e Python</a:t>
            </a:r>
            <a:endParaRPr sz="1400"/>
          </a:p>
        </p:txBody>
      </p:sp>
      <p:pic>
        <p:nvPicPr>
          <p:cNvPr id="269" name="Google Shape;269;p15"/>
          <p:cNvPicPr preferRelativeResize="0"/>
          <p:nvPr/>
        </p:nvPicPr>
        <p:blipFill rotWithShape="1">
          <a:blip r:embed="rId3">
            <a:alphaModFix/>
          </a:blip>
          <a:srcRect b="0" l="0" r="10522" t="2922"/>
          <a:stretch/>
        </p:blipFill>
        <p:spPr>
          <a:xfrm>
            <a:off x="4472425" y="1858425"/>
            <a:ext cx="4671577" cy="232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pouco sobre a UDESC</a:t>
            </a:r>
            <a:endParaRPr/>
          </a:p>
        </p:txBody>
      </p:sp>
      <p:sp>
        <p:nvSpPr>
          <p:cNvPr id="276" name="Google Shape;276;p16"/>
          <p:cNvSpPr txBox="1"/>
          <p:nvPr>
            <p:ph idx="2" type="body"/>
          </p:nvPr>
        </p:nvSpPr>
        <p:spPr>
          <a:xfrm>
            <a:off x="0" y="900000"/>
            <a:ext cx="44148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A UDESC é a Universidade do Estado de Santa Catarina. É uma universidade pública, gratuita e de qualidade, onde todos podem estudar, inclusive vocês no futuro!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	No campus de Joinville, o Centro de Ciências Tecnológicas, temos os cursos de Ciência da Computação, Engenharia Elétrica, Mecânica e de Produção, e Licenciatura (formação de professores) em Química, Física e Matemática.</a:t>
            </a:r>
            <a:endParaRPr sz="1400"/>
          </a:p>
        </p:txBody>
      </p:sp>
      <p:pic>
        <p:nvPicPr>
          <p:cNvPr id="277" name="Google Shape;2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8384" y="900000"/>
            <a:ext cx="3585364" cy="4244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7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7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vamos ver</a:t>
            </a:r>
            <a:endParaRPr/>
          </a:p>
        </p:txBody>
      </p:sp>
      <p:sp>
        <p:nvSpPr>
          <p:cNvPr id="284" name="Google Shape;284;p17"/>
          <p:cNvSpPr txBox="1"/>
          <p:nvPr>
            <p:ph idx="2" type="body"/>
          </p:nvPr>
        </p:nvSpPr>
        <p:spPr>
          <a:xfrm>
            <a:off x="0" y="900000"/>
            <a:ext cx="44148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Autofit/>
          </a:bodyPr>
          <a:lstStyle/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Durante o curso, vocês irão aprender a usar uma ferramenta chamada MIT App Inventor para criar aplicativos de celular.</a:t>
            </a:r>
            <a:endParaRPr sz="1400"/>
          </a:p>
          <a:p>
            <a:pPr indent="457200" lvl="0" marL="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Também irão aprender os fundamentos da programação imperativa e a programar e programar em blocos utilizando a linguagem Scratch</a:t>
            </a:r>
            <a:endParaRPr sz="1400"/>
          </a:p>
        </p:txBody>
      </p:sp>
      <p:pic>
        <p:nvPicPr>
          <p:cNvPr id="285" name="Google Shape;2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4800" y="1918487"/>
            <a:ext cx="4414800" cy="2207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